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6" r:id="rId4"/>
  </p:sldMasterIdLst>
  <p:notesMasterIdLst>
    <p:notesMasterId r:id="rId26"/>
  </p:notesMasterIdLst>
  <p:handoutMasterIdLst>
    <p:handoutMasterId r:id="rId27"/>
  </p:handoutMasterIdLst>
  <p:sldIdLst>
    <p:sldId id="256" r:id="rId5"/>
    <p:sldId id="312" r:id="rId6"/>
    <p:sldId id="295" r:id="rId7"/>
    <p:sldId id="296" r:id="rId8"/>
    <p:sldId id="297" r:id="rId9"/>
    <p:sldId id="298" r:id="rId10"/>
    <p:sldId id="299" r:id="rId11"/>
    <p:sldId id="300" r:id="rId12"/>
    <p:sldId id="277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10" r:id="rId21"/>
    <p:sldId id="308" r:id="rId22"/>
    <p:sldId id="311" r:id="rId23"/>
    <p:sldId id="309" r:id="rId24"/>
    <p:sldId id="27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6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796" autoAdjust="0"/>
    <p:restoredTop sz="96327"/>
  </p:normalViewPr>
  <p:slideViewPr>
    <p:cSldViewPr snapToGrid="0">
      <p:cViewPr varScale="1">
        <p:scale>
          <a:sx n="132" d="100"/>
          <a:sy n="132" d="100"/>
        </p:scale>
        <p:origin x="184" y="784"/>
      </p:cViewPr>
      <p:guideLst>
        <p:guide orient="horz" pos="33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F6ED8B-CF52-4A64-BACC-61D9C1041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7022B2-02C5-4E03-99BC-0BA3C57AC4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2A77B-D33C-49B3-A83C-450AA2ED72B3}" type="datetimeFigureOut">
              <a:rPr lang="en-US" smtClean="0"/>
              <a:t>2/21/23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FEE8C-8D38-4F2A-950E-071C6823E2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567A6D-959B-4552-AB8D-4CCA819CAA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9A36D-7FAC-478F-9944-F324014F6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467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D8F9A-F5CB-4EF8-A859-ED5E107B9763}" type="datetimeFigureOut">
              <a:rPr lang="en-US" smtClean="0"/>
              <a:t>2/21/23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9A9E5-4F7F-4A7D-9DE1-8992323292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78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0" y="4434840"/>
            <a:ext cx="4941771" cy="1122202"/>
          </a:xfrm>
        </p:spPr>
        <p:txBody>
          <a:bodyPr anchor="b">
            <a:noAutofit/>
          </a:bodyPr>
          <a:lstStyle>
            <a:lvl1pPr algn="l">
              <a:defRPr sz="3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08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comparis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63855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066E2EA-C6EA-4A02-818E-33BD582D92E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47551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7B9C3B0-3522-407C-B662-631E19ECC95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88717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9698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26261" y="4824188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38210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38B0D13-BD5F-460B-B337-F4A934202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5141" y="2358007"/>
            <a:ext cx="2438400" cy="20193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E72876B-D3DA-4462-9E24-3354D8D02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0625" y="2531837"/>
            <a:ext cx="2190750" cy="19431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4A539B6-6E3F-41BA-ACE2-76E8BB651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45608" y="2421056"/>
            <a:ext cx="2324100" cy="2057400"/>
          </a:xfrm>
          <a:prstGeom prst="rect">
            <a:avLst/>
          </a:prstGeom>
        </p:spPr>
      </p:pic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82D8880F-3EAC-45C9-91F2-19A193791A1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129698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9019518E-E850-403D-A5B5-4B53F8C4A56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26261" y="5280763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A8058154-45E5-403E-B714-AC85774F391F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7938210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619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892177"/>
            <a:ext cx="8421688" cy="1325563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76936"/>
            <a:ext cx="3924300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834606"/>
            <a:ext cx="3924300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40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AE202E03-5C65-4305-B969-65220AD41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41825" b="23071"/>
          <a:stretch/>
        </p:blipFill>
        <p:spPr>
          <a:xfrm flipH="1">
            <a:off x="0" y="0"/>
            <a:ext cx="5441888" cy="6858000"/>
          </a:xfrm>
          <a:custGeom>
            <a:avLst/>
            <a:gdLst>
              <a:gd name="connsiteX0" fmla="*/ 5441888 w 5441888"/>
              <a:gd name="connsiteY0" fmla="*/ 0 h 6858000"/>
              <a:gd name="connsiteX1" fmla="*/ 0 w 5441888"/>
              <a:gd name="connsiteY1" fmla="*/ 0 h 6858000"/>
              <a:gd name="connsiteX2" fmla="*/ 0 w 5441888"/>
              <a:gd name="connsiteY2" fmla="*/ 6858000 h 6858000"/>
              <a:gd name="connsiteX3" fmla="*/ 5441888 w 54418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1888" h="6858000">
                <a:moveTo>
                  <a:pt x="5441888" y="0"/>
                </a:moveTo>
                <a:lnTo>
                  <a:pt x="0" y="0"/>
                </a:lnTo>
                <a:lnTo>
                  <a:pt x="0" y="6858000"/>
                </a:lnTo>
                <a:lnTo>
                  <a:pt x="5441888" y="6858000"/>
                </a:lnTo>
                <a:close/>
              </a:path>
            </a:pathLst>
          </a:cu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1E1C8C6D-0530-475B-A7F7-0E00C33AC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3D2778A3-7084-4333-8349-03B1FEB5FE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70ED2545-F96B-400C-B6F4-F1D2D83B72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4A2FECA2-3808-47DC-84EB-CD3395C205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24393B9A-03C4-45C1-8172-F8B354458A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18EC24A5-B4A5-4BAB-AE40-30EB69D6EF7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726F36C0-4E6A-4A10-960D-11D78D0444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933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46070C-E825-43D0-99F4-8B4614131131}"/>
              </a:ext>
            </a:extLst>
          </p:cNvPr>
          <p:cNvSpPr/>
          <p:nvPr userDrawn="1"/>
        </p:nvSpPr>
        <p:spPr>
          <a:xfrm>
            <a:off x="0" y="3057683"/>
            <a:ext cx="12191998" cy="2010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4E92FC5-6FC2-45C2-9200-3244F9EA6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Year</a:t>
            </a:r>
            <a:endParaRPr lang="en-ZA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D75C136-D6C3-4431-8776-997070627AA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FD15D323-BFE3-4ACE-9A2E-C9EB69458B1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B520767-B49F-4503-8120-B66E411F33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0C2F5A0-E03E-4C89-B9EB-8D48889F5F9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B3645A3-D681-45BF-B195-452D000802C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Year</a:t>
            </a:r>
            <a:endParaRPr lang="en-ZA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9D3CBFE-13C8-4DB1-A831-9393264923E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2385A0A-C61D-4BBD-AC77-D7642F895E2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ED89FCE-7507-4C8C-923F-92229058946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2F73935-BF53-4510-8B8F-EDB1CD56A1B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A9276DB-F427-4F8E-8E4C-466600F390F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79023948-0C1E-4DAB-B885-1C713409AA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AB6A03C-6180-41ED-A88D-ECBB80D160F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45AD645-55F0-41A9-AC53-ED30BF1340B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39F248D-01B4-40EE-B483-E8E81806DFB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D0F1859-7A34-42DF-873E-2CF864E4C4B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6EB397AF-B5C1-40FE-86D4-BA660E4C6E4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AF1343D5-DC0F-4C7E-967F-CFC300A2C80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AD688A5-D2DF-4FC3-8171-FAEA8C4F556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EA05A5D4-01B0-4932-B03E-571986E282E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2A84601-CD4F-49ED-8D51-CEF03236305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C49FB196-753D-4A12-9460-57D8AB4B540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FC05EC7-9D6C-486B-9E2F-D3612013C0A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98F455FB-241B-4E1F-B581-FA6CBA23954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9E38664A-8108-4E24-800B-3C32ADA4397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2908458B-A3ED-4855-9E08-108D7C4A8D3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FA35437-CCDE-4D92-B879-F23B329C8EC3}"/>
              </a:ext>
            </a:extLst>
          </p:cNvPr>
          <p:cNvSpPr/>
          <p:nvPr userDrawn="1"/>
        </p:nvSpPr>
        <p:spPr>
          <a:xfrm>
            <a:off x="929640" y="4034785"/>
            <a:ext cx="10332720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Date Placeholder 2">
            <a:extLst>
              <a:ext uri="{FF2B5EF4-FFF2-40B4-BE49-F238E27FC236}">
                <a16:creationId xmlns:a16="http://schemas.microsoft.com/office/drawing/2014/main" id="{1CDC588F-73BC-4108-974B-0EAAB8213C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7" name="Footer Placeholder 3">
            <a:extLst>
              <a:ext uri="{FF2B5EF4-FFF2-40B4-BE49-F238E27FC236}">
                <a16:creationId xmlns:a16="http://schemas.microsoft.com/office/drawing/2014/main" id="{B2AC1EB2-9B8F-4077-8B66-64F9549F2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28DE3E33-346A-45AF-B164-CB5DF04F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323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>
            <a:extLst>
              <a:ext uri="{FF2B5EF4-FFF2-40B4-BE49-F238E27FC236}">
                <a16:creationId xmlns:a16="http://schemas.microsoft.com/office/drawing/2014/main" id="{156CA116-0F6E-4EE9-B34F-03BA07161A7A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838200" y="2136776"/>
            <a:ext cx="10515600" cy="369764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SmartArt graphic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988B2D-0240-4256-8268-4B9FF1E72363}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2590800" cy="7620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EEAAE1-3D04-41C3-B2D2-B3BEF34C3B27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704850" cy="102790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3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4 Peo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87181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36914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2757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4745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3248" y="5084524"/>
            <a:ext cx="2123743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692980" y="5099206"/>
            <a:ext cx="2135755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83644" y="5099206"/>
            <a:ext cx="2123743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603525" y="5084524"/>
            <a:ext cx="2123742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487181" y="5464114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36913" y="5478796"/>
            <a:ext cx="1855949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327577" y="5478796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7458" y="5464114"/>
            <a:ext cx="184551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4B72DA-52CB-4D39-A342-8857B4D95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7334250" y="0"/>
            <a:ext cx="4857750" cy="76200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D9BCDA-DFB7-41A4-A7C7-CEE86CED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487150" y="0"/>
            <a:ext cx="704850" cy="1724025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372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93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8 Peop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16934" y="2428875"/>
            <a:ext cx="1066800" cy="10668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 algn="l"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390120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2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739214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339926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217963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6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634432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5" name="Picture Placeholder 10">
            <a:extLst>
              <a:ext uri="{FF2B5EF4-FFF2-40B4-BE49-F238E27FC236}">
                <a16:creationId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6" name="Picture Placeholder 10">
            <a:extLst>
              <a:ext uri="{FF2B5EF4-FFF2-40B4-BE49-F238E27FC236}">
                <a16:creationId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7" name="Picture Placeholder 10">
            <a:extLst>
              <a:ext uri="{FF2B5EF4-FFF2-40B4-BE49-F238E27FC236}">
                <a16:creationId xmlns:a16="http://schemas.microsoft.com/office/drawing/2014/main" id="{0FB38616-82FB-4DAD-A82E-3777ACB4114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1693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390120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2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739214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6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229878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634432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0DFD584-E5CF-41EF-B51E-679CE22DD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3953"/>
            <a:ext cx="2057400" cy="164782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5C02DDF-25A6-42C7-9525-F279CE209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9000" y="5180889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95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DC2540D-94C4-405B-8607-0CEDD6F54B9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075447" y="2370670"/>
            <a:ext cx="1856232" cy="1664208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43D2F47-FAF2-42C2-967D-251DD4B940D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200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10">
            <a:extLst>
              <a:ext uri="{FF2B5EF4-FFF2-40B4-BE49-F238E27FC236}">
                <a16:creationId xmlns:a16="http://schemas.microsoft.com/office/drawing/2014/main" id="{11C6EC54-ADFA-4CFF-9E9B-DC7E96C854C2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805651" y="2370670"/>
            <a:ext cx="1856232" cy="1664208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3788813"/>
            <a:ext cx="2342205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3322C250-87FC-4F14-A42C-FFDA120D0D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2665" y="4464810"/>
            <a:ext cx="2342205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562665" y="5120722"/>
            <a:ext cx="2342205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10">
            <a:extLst>
              <a:ext uri="{FF2B5EF4-FFF2-40B4-BE49-F238E27FC236}">
                <a16:creationId xmlns:a16="http://schemas.microsoft.com/office/drawing/2014/main" id="{1B6DD41C-FCE2-4AC6-A235-2FF1B905DAAD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530117" y="2370670"/>
            <a:ext cx="1856232" cy="1664208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3C675D6-83FA-4036-B516-098EDCAF2506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98609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98609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10">
            <a:extLst>
              <a:ext uri="{FF2B5EF4-FFF2-40B4-BE49-F238E27FC236}">
                <a16:creationId xmlns:a16="http://schemas.microsoft.com/office/drawing/2014/main" id="{CEB4C3DB-E51E-4479-90C2-DFE5DB4B248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60321" y="2370670"/>
            <a:ext cx="1856232" cy="1664208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4A1E92D-A5BF-4268-BFF3-1418A1F0358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3788457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6439AAC-8A96-4015-8A87-ED8DF7027B6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023074" y="4464454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1328057"/>
          </a:xfrm>
          <a:prstGeom prst="line">
            <a:avLst/>
          </a:prstGeom>
          <a:ln w="31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790950" cy="89217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92F9083-A886-4EEB-94D6-1FAE6DC3300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023074" y="5120366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696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75" y="3682546"/>
            <a:ext cx="5111750" cy="152558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>
            <a:cxnSpLocks/>
          </p:cNvCxnSpPr>
          <p:nvPr/>
        </p:nvCxnSpPr>
        <p:spPr>
          <a:xfrm flipH="1" flipV="1">
            <a:off x="0" y="876300"/>
            <a:ext cx="4762500" cy="1628775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68C87F-B9C3-4DFF-8454-F3F52CE4346B}"/>
              </a:ext>
            </a:extLst>
          </p:cNvPr>
          <p:cNvCxnSpPr>
            <a:cxnSpLocks/>
          </p:cNvCxnSpPr>
          <p:nvPr/>
        </p:nvCxnSpPr>
        <p:spPr>
          <a:xfrm flipH="1" flipV="1">
            <a:off x="2638425" y="0"/>
            <a:ext cx="2124076" cy="518636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316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anchor="b">
            <a:noAutofit/>
          </a:bodyPr>
          <a:lstStyle>
            <a:lvl1pPr algn="l">
              <a:defRPr sz="32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2004161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5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499" y="1020445"/>
            <a:ext cx="3171825" cy="1325563"/>
          </a:xfrm>
        </p:spPr>
        <p:txBody>
          <a:bodyPr anchor="b">
            <a:normAutofit/>
          </a:bodyPr>
          <a:lstStyle>
            <a:lvl1pPr>
              <a:defRPr sz="28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499" y="2924175"/>
            <a:ext cx="3171825" cy="25193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270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0">
            <a:extLst>
              <a:ext uri="{FF2B5EF4-FFF2-40B4-BE49-F238E27FC236}">
                <a16:creationId xmlns:a16="http://schemas.microsoft.com/office/drawing/2014/main" id="{9D2AF524-D4B4-4A3A-9CE4-EDAFE1D5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318" y="148113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4375" y="2557463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0800" y="363378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05000" y="4710114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535" y="1594478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028" y="2682564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6937" y="3755394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5279" y="4824430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795F91-C721-4363-956D-756673AE7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C14461-E27D-413D-B31A-47B74646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6AEA4C-7710-4829-BA87-8DD77F159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BD473E-6203-491C-87AC-54AC0AB2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10A8A-CEC9-4787-A745-C28DD965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5823" y="6356350"/>
            <a:ext cx="1808712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812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5664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73004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73143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85899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86412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B05E19C-DF33-4515-AC52-F95850810E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72630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C0EBC62D-442C-45D3-B66B-C6578FBB33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73143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298DCF7-7DC1-4618-8133-F63847B0A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688388" y="0"/>
            <a:ext cx="3503612" cy="23529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3A6567-233D-4A3B-B52B-DE7E5E35A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720943" y="0"/>
            <a:ext cx="2471057" cy="2699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64D564EB-CA78-42C6-AD76-3C4E7B3AE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3953"/>
            <a:ext cx="2057400" cy="164782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CFFBB3A-BDCF-4878-8D04-E8BB9A050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9000" y="5180889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87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8760" y="4156405"/>
            <a:ext cx="3139440" cy="1325563"/>
          </a:xfrm>
        </p:spPr>
        <p:txBody>
          <a:bodyPr anchor="b">
            <a:normAutofit/>
          </a:bodyPr>
          <a:lstStyle>
            <a:lvl1pPr algn="l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153063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186006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7D6A00C-D56B-4E8B-B992-7DA51D3C72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263043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DA90DA32-7E6A-4713-BDC9-73910E2A0E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295985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D7E57261-C874-4DFD-AF7D-F9EC50B3BF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373022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843F77CE-098F-4777-8C30-5CEE7954D1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05965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4CAE269A-B6AB-42A6-9575-6057FA25A2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0106" y="4830024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6866A49-A3A8-4869-961C-EB41F6BC78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19680" y="5159449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D8D9106-8780-461D-9091-E074B0A3C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-4696" y="-1"/>
            <a:ext cx="4896735" cy="43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50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rodu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0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FBD260-5143-4B12-B9F8-33E48D548909}"/>
              </a:ext>
            </a:extLst>
          </p:cNvPr>
          <p:cNvCxnSpPr/>
          <p:nvPr/>
        </p:nvCxnSpPr>
        <p:spPr>
          <a:xfrm>
            <a:off x="9096375" y="1497012"/>
            <a:ext cx="3095625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/>
          <p:nvPr/>
        </p:nvCxnSpPr>
        <p:spPr>
          <a:xfrm flipH="1">
            <a:off x="6953250" y="-25401"/>
            <a:ext cx="3790950" cy="690245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70146B66-4F07-44BE-8AAB-48EA5170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3A927BE5-2F4C-4EBD-9093-C4ED6E30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24463" y="6356350"/>
            <a:ext cx="1743075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C4C1336B-CF5E-42FF-80E8-7D33A2D6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27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571235"/>
            <a:ext cx="4179570" cy="1715531"/>
          </a:xfrm>
        </p:spPr>
        <p:txBody>
          <a:bodyPr anchor="ctr">
            <a:noAutofit/>
          </a:bodyPr>
          <a:lstStyle>
            <a:lvl1pPr algn="l">
              <a:defRPr sz="36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68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EE644D4-F9A4-4237-BD5C-4B97ABA93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AC7E4E-FE06-4E90-8107-6B543E5515ED}"/>
              </a:ext>
            </a:extLst>
          </p:cNvPr>
          <p:cNvCxnSpPr/>
          <p:nvPr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864668D-D640-4ABF-BB9A-D60176660F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2E289D5A-B06B-43D4-A3CA-3B06C4D49F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1DCC2995-DE17-436D-82AE-6E107865CB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7E70A65-1FB1-4F42-854B-8213ED73F7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5657994-DC61-4DEB-BB2B-65DFCA997A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8397EE2-60CD-47FD-AF8F-83A5324D9D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1E25EFF1-65C7-4F93-8740-46885C6BEA57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C16D80BF-B599-4FC0-ABD5-98777872FE5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F64421B1-FF90-4939-90BD-8206DE5036D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98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4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2776936"/>
            <a:ext cx="2896671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834606"/>
            <a:ext cx="2896671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3105150"/>
          </a:xfrm>
          <a:prstGeom prst="line">
            <a:avLst/>
          </a:prstGeom>
          <a:ln w="31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2238376" cy="24765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189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45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0" r:id="rId3"/>
    <p:sldLayoutId id="2147483688" r:id="rId4"/>
    <p:sldLayoutId id="2147483694" r:id="rId5"/>
    <p:sldLayoutId id="2147483697" r:id="rId6"/>
    <p:sldLayoutId id="2147483673" r:id="rId7"/>
    <p:sldLayoutId id="2147483676" r:id="rId8"/>
    <p:sldLayoutId id="2147483672" r:id="rId9"/>
    <p:sldLayoutId id="2147483699" r:id="rId10"/>
    <p:sldLayoutId id="2147483671" r:id="rId11"/>
    <p:sldLayoutId id="2147483700" r:id="rId12"/>
    <p:sldLayoutId id="2147483692" r:id="rId13"/>
    <p:sldLayoutId id="2147483681" r:id="rId14"/>
    <p:sldLayoutId id="2147483674" r:id="rId15"/>
    <p:sldLayoutId id="2147483675" r:id="rId16"/>
    <p:sldLayoutId id="2147483696" r:id="rId17"/>
    <p:sldLayoutId id="2147483677" r:id="rId18"/>
    <p:sldLayoutId id="2147483678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thedxshop.com/product/linear-amp-gemini-23-1296mhz-200w-solid-state-linear-amplifier/" TargetMode="External"/><Relationship Id="rId7" Type="http://schemas.openxmlformats.org/officeDocument/2006/relationships/hyperlink" Target="https://abrind.com/shop/cable-builder/amateur-radio-coax-builder/" TargetMode="External"/><Relationship Id="rId2" Type="http://schemas.openxmlformats.org/officeDocument/2006/relationships/hyperlink" Target="http://www.leobodnar.com/shop/index.php?main_page=product_info&amp;cPath=107&amp;products_id=352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radiall-files.s3.amazonaws.com/tds/ramses/R570012000.pdf" TargetMode="External"/><Relationship Id="rId5" Type="http://schemas.openxmlformats.org/officeDocument/2006/relationships/hyperlink" Target="https://thedxshop.com/product/ptt-multiplier-for-icom-ic-9700/" TargetMode="External"/><Relationship Id="rId4" Type="http://schemas.openxmlformats.org/officeDocument/2006/relationships/hyperlink" Target="https://www.qskllc.com/uski-5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eyondcli.com/ham/satellite-tracking-using-astronomy-goto-mount/" TargetMode="Externa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batkins.com/radio/Q65_1296_setup.html" TargetMode="External"/><Relationship Id="rId7" Type="http://schemas.openxmlformats.org/officeDocument/2006/relationships/hyperlink" Target="https://www.rfhamdesign.com/products/parabolicdishkit/19meterdishkit/index.php" TargetMode="External"/><Relationship Id="rId2" Type="http://schemas.openxmlformats.org/officeDocument/2006/relationships/hyperlink" Target="http://www.bobatkins.com/radio/doppler_broadining_libration.html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sub-lunar.com/" TargetMode="External"/><Relationship Id="rId5" Type="http://schemas.openxmlformats.org/officeDocument/2006/relationships/hyperlink" Target="https://www.bobatkins.com/radio/sun_noise_measurement.html" TargetMode="External"/><Relationship Id="rId4" Type="http://schemas.openxmlformats.org/officeDocument/2006/relationships/hyperlink" Target="http://www.bobatkins.com/radio/q65_mode_selection.html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rrl.org/files/file/Technology/tis/info/pdf/0210028.pdf" TargetMode="Externa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stationproject.blog/2019/10/21/eme-part1-goals-station-design/" TargetMode="Externa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parelectronics.com/earth-moon-earth.php" TargetMode="Externa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50229" y="2291379"/>
            <a:ext cx="4941771" cy="1122202"/>
          </a:xfrm>
        </p:spPr>
        <p:txBody>
          <a:bodyPr/>
          <a:lstStyle/>
          <a:p>
            <a:r>
              <a:rPr lang="en-US" dirty="0"/>
              <a:t>Earth-Moon-Earth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51956" y="3413581"/>
            <a:ext cx="4941770" cy="396660"/>
          </a:xfrm>
        </p:spPr>
        <p:txBody>
          <a:bodyPr>
            <a:normAutofit/>
          </a:bodyPr>
          <a:lstStyle/>
          <a:p>
            <a:r>
              <a:rPr lang="en-US" dirty="0"/>
              <a:t>Dwayne Sinclair AB6A, Redondo Beach, CA, USA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5AC9AB-FF9E-D515-5285-256A05198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189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DA6127-13CD-A116-2654-DB1FCF95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23CM EME PORTABLE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8F642-B276-74B3-7D72-685ADE6D5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10</a:t>
            </a:fld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4BB1620-C421-A95D-7F47-3FB173221ED3}"/>
              </a:ext>
            </a:extLst>
          </p:cNvPr>
          <p:cNvCxnSpPr>
            <a:cxnSpLocks/>
          </p:cNvCxnSpPr>
          <p:nvPr/>
        </p:nvCxnSpPr>
        <p:spPr>
          <a:xfrm flipV="1">
            <a:off x="2233695" y="2553813"/>
            <a:ext cx="0" cy="1571562"/>
          </a:xfrm>
          <a:prstGeom prst="line">
            <a:avLst/>
          </a:prstGeom>
          <a:ln w="95250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CB6D273-0E13-F577-6CC3-A576C4AA2F58}"/>
              </a:ext>
            </a:extLst>
          </p:cNvPr>
          <p:cNvCxnSpPr>
            <a:cxnSpLocks/>
            <a:stCxn id="32" idx="1"/>
            <a:endCxn id="5" idx="3"/>
          </p:cNvCxnSpPr>
          <p:nvPr/>
        </p:nvCxnSpPr>
        <p:spPr>
          <a:xfrm flipH="1">
            <a:off x="3490995" y="2360564"/>
            <a:ext cx="1448305" cy="0"/>
          </a:xfrm>
          <a:prstGeom prst="line">
            <a:avLst/>
          </a:prstGeom>
          <a:ln w="95250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AC7FD105-E7F3-449C-EDDB-2E9DC68F02D8}"/>
              </a:ext>
            </a:extLst>
          </p:cNvPr>
          <p:cNvSpPr/>
          <p:nvPr/>
        </p:nvSpPr>
        <p:spPr>
          <a:xfrm>
            <a:off x="1024190" y="1959857"/>
            <a:ext cx="2466805" cy="8014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IC-9700 / Transverter with combined TX/RX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13F734-C17C-23F4-5C50-CC1AC051A2B0}"/>
              </a:ext>
            </a:extLst>
          </p:cNvPr>
          <p:cNvSpPr txBox="1"/>
          <p:nvPr/>
        </p:nvSpPr>
        <p:spPr>
          <a:xfrm>
            <a:off x="3868780" y="1957798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TX/RX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81F116-C83F-BE6E-5040-C12BB993F456}"/>
              </a:ext>
            </a:extLst>
          </p:cNvPr>
          <p:cNvSpPr/>
          <p:nvPr/>
        </p:nvSpPr>
        <p:spPr>
          <a:xfrm>
            <a:off x="7120220" y="1959857"/>
            <a:ext cx="2466805" cy="8014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AMP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784B04-1D87-820F-A122-1037C7979915}"/>
              </a:ext>
            </a:extLst>
          </p:cNvPr>
          <p:cNvCxnSpPr>
            <a:cxnSpLocks/>
          </p:cNvCxnSpPr>
          <p:nvPr/>
        </p:nvCxnSpPr>
        <p:spPr>
          <a:xfrm flipH="1">
            <a:off x="5174149" y="2180019"/>
            <a:ext cx="1937154" cy="0"/>
          </a:xfrm>
          <a:prstGeom prst="line">
            <a:avLst/>
          </a:prstGeom>
          <a:ln w="95250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B51328-5E58-115B-7BFA-23BFA36DED56}"/>
              </a:ext>
            </a:extLst>
          </p:cNvPr>
          <p:cNvCxnSpPr>
            <a:cxnSpLocks/>
          </p:cNvCxnSpPr>
          <p:nvPr/>
        </p:nvCxnSpPr>
        <p:spPr>
          <a:xfrm flipH="1">
            <a:off x="5301148" y="2553813"/>
            <a:ext cx="438532" cy="0"/>
          </a:xfrm>
          <a:prstGeom prst="line">
            <a:avLst/>
          </a:prstGeom>
          <a:ln w="95250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41DE62-5D36-C76B-4B0F-609E28D9AAEC}"/>
              </a:ext>
            </a:extLst>
          </p:cNvPr>
          <p:cNvCxnSpPr>
            <a:cxnSpLocks/>
          </p:cNvCxnSpPr>
          <p:nvPr/>
        </p:nvCxnSpPr>
        <p:spPr>
          <a:xfrm flipV="1">
            <a:off x="8353622" y="2779808"/>
            <a:ext cx="0" cy="1345567"/>
          </a:xfrm>
          <a:prstGeom prst="line">
            <a:avLst/>
          </a:prstGeom>
          <a:ln w="95250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59B60E9-329E-5BFE-9E99-4C72DC97A1BF}"/>
              </a:ext>
            </a:extLst>
          </p:cNvPr>
          <p:cNvSpPr txBox="1"/>
          <p:nvPr/>
        </p:nvSpPr>
        <p:spPr>
          <a:xfrm>
            <a:off x="5257443" y="3280597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RX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79D40C-0621-2ED8-348D-5D635EA367E5}"/>
              </a:ext>
            </a:extLst>
          </p:cNvPr>
          <p:cNvSpPr/>
          <p:nvPr/>
        </p:nvSpPr>
        <p:spPr>
          <a:xfrm>
            <a:off x="7691719" y="4838971"/>
            <a:ext cx="469699" cy="8014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NO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CO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NC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D08650-8545-D26C-7DF3-1B759D341DF0}"/>
              </a:ext>
            </a:extLst>
          </p:cNvPr>
          <p:cNvCxnSpPr>
            <a:cxnSpLocks/>
          </p:cNvCxnSpPr>
          <p:nvPr/>
        </p:nvCxnSpPr>
        <p:spPr>
          <a:xfrm flipH="1">
            <a:off x="8316551" y="4125375"/>
            <a:ext cx="1043918" cy="0"/>
          </a:xfrm>
          <a:prstGeom prst="line">
            <a:avLst/>
          </a:prstGeom>
          <a:ln w="95250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C5F4D01-7E66-836F-B615-D064703CDD2D}"/>
              </a:ext>
            </a:extLst>
          </p:cNvPr>
          <p:cNvCxnSpPr>
            <a:cxnSpLocks/>
          </p:cNvCxnSpPr>
          <p:nvPr/>
        </p:nvCxnSpPr>
        <p:spPr>
          <a:xfrm flipV="1">
            <a:off x="5728433" y="2515713"/>
            <a:ext cx="0" cy="3124672"/>
          </a:xfrm>
          <a:prstGeom prst="line">
            <a:avLst/>
          </a:prstGeom>
          <a:ln w="95250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146D850-19E3-8D98-8587-1909AB83D373}"/>
              </a:ext>
            </a:extLst>
          </p:cNvPr>
          <p:cNvSpPr txBox="1"/>
          <p:nvPr/>
        </p:nvSpPr>
        <p:spPr>
          <a:xfrm>
            <a:off x="8353622" y="3279256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TX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3A654FC-5B11-3BEA-8D31-7287AA1B34D2}"/>
              </a:ext>
            </a:extLst>
          </p:cNvPr>
          <p:cNvCxnSpPr>
            <a:cxnSpLocks/>
          </p:cNvCxnSpPr>
          <p:nvPr/>
        </p:nvCxnSpPr>
        <p:spPr>
          <a:xfrm flipH="1">
            <a:off x="7023829" y="5407252"/>
            <a:ext cx="667890" cy="0"/>
          </a:xfrm>
          <a:prstGeom prst="line">
            <a:avLst/>
          </a:prstGeom>
          <a:ln w="95250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4FA76D2-51AE-8373-1192-695EA9A5CA87}"/>
              </a:ext>
            </a:extLst>
          </p:cNvPr>
          <p:cNvSpPr txBox="1"/>
          <p:nvPr/>
        </p:nvSpPr>
        <p:spPr>
          <a:xfrm>
            <a:off x="4808891" y="2756036"/>
            <a:ext cx="663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Coax</a:t>
            </a:r>
          </a:p>
          <a:p>
            <a:pPr algn="ctr"/>
            <a:r>
              <a:rPr lang="en-US" sz="1400" dirty="0"/>
              <a:t>Switch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2A63F1-61BF-354D-3597-DB1A77C00845}"/>
              </a:ext>
            </a:extLst>
          </p:cNvPr>
          <p:cNvSpPr txBox="1"/>
          <p:nvPr/>
        </p:nvSpPr>
        <p:spPr>
          <a:xfrm>
            <a:off x="7594810" y="4342695"/>
            <a:ext cx="663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Coax</a:t>
            </a:r>
          </a:p>
          <a:p>
            <a:pPr algn="ctr"/>
            <a:r>
              <a:rPr lang="en-US" sz="1400" dirty="0"/>
              <a:t>Switch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90C7D97-7436-A035-9920-09389C921E45}"/>
              </a:ext>
            </a:extLst>
          </p:cNvPr>
          <p:cNvCxnSpPr>
            <a:cxnSpLocks/>
          </p:cNvCxnSpPr>
          <p:nvPr/>
        </p:nvCxnSpPr>
        <p:spPr>
          <a:xfrm flipH="1">
            <a:off x="8154525" y="5239678"/>
            <a:ext cx="1205944" cy="0"/>
          </a:xfrm>
          <a:prstGeom prst="line">
            <a:avLst/>
          </a:prstGeom>
          <a:ln w="95250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DE8EC13-4AD8-9B1D-FBFD-C23DB827F8C1}"/>
              </a:ext>
            </a:extLst>
          </p:cNvPr>
          <p:cNvGrpSpPr/>
          <p:nvPr/>
        </p:nvGrpSpPr>
        <p:grpSpPr>
          <a:xfrm>
            <a:off x="9202264" y="3712583"/>
            <a:ext cx="1424518" cy="2098163"/>
            <a:chOff x="8650619" y="2855568"/>
            <a:chExt cx="1424518" cy="131598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AA0594B-87CA-07FC-1D9F-7C56C52E3B5C}"/>
                </a:ext>
              </a:extLst>
            </p:cNvPr>
            <p:cNvSpPr/>
            <p:nvPr/>
          </p:nvSpPr>
          <p:spPr>
            <a:xfrm>
              <a:off x="8650619" y="2855569"/>
              <a:ext cx="1219669" cy="13159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227064C-FCB3-0873-B47C-0C94BA4A11F7}"/>
                </a:ext>
              </a:extLst>
            </p:cNvPr>
            <p:cNvSpPr/>
            <p:nvPr/>
          </p:nvSpPr>
          <p:spPr>
            <a:xfrm>
              <a:off x="8855468" y="2855568"/>
              <a:ext cx="1219669" cy="13159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AED62AD-E4D0-4CA3-AAAC-45968FD2C9CB}"/>
              </a:ext>
            </a:extLst>
          </p:cNvPr>
          <p:cNvGrpSpPr/>
          <p:nvPr/>
        </p:nvGrpSpPr>
        <p:grpSpPr>
          <a:xfrm rot="10800000">
            <a:off x="7378239" y="4905285"/>
            <a:ext cx="313480" cy="297153"/>
            <a:chOff x="2163014" y="3997703"/>
            <a:chExt cx="459570" cy="435634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3573E9E-6530-D8F2-4AEF-3C51D7E3F6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63014" y="4217075"/>
              <a:ext cx="437682" cy="0"/>
            </a:xfrm>
            <a:prstGeom prst="line">
              <a:avLst/>
            </a:prstGeom>
            <a:ln w="952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833491C-C20C-7B59-E115-69F7F553AF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78083" y="3997984"/>
              <a:ext cx="0" cy="435353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6332D5C-2D12-D9B2-47D6-13535ADB26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4858" y="3997703"/>
              <a:ext cx="0" cy="435353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0B9706B-9902-C31F-061E-85BABBA57A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08720" y="3997984"/>
              <a:ext cx="0" cy="435353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31F325E-F3FD-07FC-F14F-7A73B4C7A7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22584" y="3997984"/>
              <a:ext cx="0" cy="435353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1CBCDD9-2083-4BE8-0017-DC7BAB493A87}"/>
              </a:ext>
            </a:extLst>
          </p:cNvPr>
          <p:cNvCxnSpPr>
            <a:cxnSpLocks/>
          </p:cNvCxnSpPr>
          <p:nvPr/>
        </p:nvCxnSpPr>
        <p:spPr>
          <a:xfrm flipH="1">
            <a:off x="5728433" y="5604991"/>
            <a:ext cx="667890" cy="0"/>
          </a:xfrm>
          <a:prstGeom prst="line">
            <a:avLst/>
          </a:prstGeom>
          <a:ln w="95250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5184ABD-088A-4384-E135-AE3B26D8DAF7}"/>
              </a:ext>
            </a:extLst>
          </p:cNvPr>
          <p:cNvSpPr/>
          <p:nvPr/>
        </p:nvSpPr>
        <p:spPr>
          <a:xfrm>
            <a:off x="6082479" y="5222412"/>
            <a:ext cx="1009148" cy="8014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LNA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7F0CA8F-4F6C-183E-874F-9F3EDF48C046}"/>
              </a:ext>
            </a:extLst>
          </p:cNvPr>
          <p:cNvSpPr/>
          <p:nvPr/>
        </p:nvSpPr>
        <p:spPr>
          <a:xfrm>
            <a:off x="4939300" y="1959857"/>
            <a:ext cx="469699" cy="8014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NO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CO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NC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3AC6B7A-A16C-23D9-92F9-D461E57E2947}"/>
              </a:ext>
            </a:extLst>
          </p:cNvPr>
          <p:cNvSpPr txBox="1"/>
          <p:nvPr/>
        </p:nvSpPr>
        <p:spPr>
          <a:xfrm>
            <a:off x="6123579" y="1804064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01D3D15-2CE4-2D4E-D6ED-4C0EB47DF85B}"/>
              </a:ext>
            </a:extLst>
          </p:cNvPr>
          <p:cNvSpPr txBox="1"/>
          <p:nvPr/>
        </p:nvSpPr>
        <p:spPr>
          <a:xfrm>
            <a:off x="7164884" y="5427400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RX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FFFF5AD-3E69-46DD-4F75-8A55F99860FB}"/>
              </a:ext>
            </a:extLst>
          </p:cNvPr>
          <p:cNvSpPr/>
          <p:nvPr/>
        </p:nvSpPr>
        <p:spPr>
          <a:xfrm>
            <a:off x="5006395" y="1498148"/>
            <a:ext cx="335507" cy="33550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7958CCB-553C-075F-25AC-2F68C4AD6F3E}"/>
              </a:ext>
            </a:extLst>
          </p:cNvPr>
          <p:cNvSpPr/>
          <p:nvPr/>
        </p:nvSpPr>
        <p:spPr>
          <a:xfrm>
            <a:off x="8185868" y="1498148"/>
            <a:ext cx="335507" cy="33550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9147FDB-4255-44EE-BF4A-96AFC6FFC6B3}"/>
              </a:ext>
            </a:extLst>
          </p:cNvPr>
          <p:cNvSpPr/>
          <p:nvPr/>
        </p:nvSpPr>
        <p:spPr>
          <a:xfrm>
            <a:off x="6419299" y="6213383"/>
            <a:ext cx="335507" cy="33550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B83BB68-8488-835A-9AF7-6252BF94732D}"/>
              </a:ext>
            </a:extLst>
          </p:cNvPr>
          <p:cNvSpPr/>
          <p:nvPr/>
        </p:nvSpPr>
        <p:spPr>
          <a:xfrm>
            <a:off x="7758813" y="5796353"/>
            <a:ext cx="335507" cy="33550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3BB7891-BC56-615E-1C33-CFD8D07AD109}"/>
              </a:ext>
            </a:extLst>
          </p:cNvPr>
          <p:cNvSpPr/>
          <p:nvPr/>
        </p:nvSpPr>
        <p:spPr>
          <a:xfrm>
            <a:off x="1925890" y="3094590"/>
            <a:ext cx="66351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PTT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515B993-C48C-5655-2CC8-EA9673C8F3DE}"/>
              </a:ext>
            </a:extLst>
          </p:cNvPr>
          <p:cNvSpPr/>
          <p:nvPr/>
        </p:nvSpPr>
        <p:spPr>
          <a:xfrm>
            <a:off x="1925890" y="3926955"/>
            <a:ext cx="663510" cy="978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Seq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749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DA6127-13CD-A116-2654-DB1FCF95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23CM EME PORTABLE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1580B2B-9641-0EAF-3B5D-34EA8E03FE03}"/>
              </a:ext>
            </a:extLst>
          </p:cNvPr>
          <p:cNvSpPr/>
          <p:nvPr/>
        </p:nvSpPr>
        <p:spPr>
          <a:xfrm>
            <a:off x="1394580" y="2582310"/>
            <a:ext cx="2466805" cy="8014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Transverter with dedicated TX RX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11646EC-ED53-5BEB-BD45-B8B71B24AE7B}"/>
              </a:ext>
            </a:extLst>
          </p:cNvPr>
          <p:cNvSpPr/>
          <p:nvPr/>
        </p:nvSpPr>
        <p:spPr>
          <a:xfrm>
            <a:off x="7490610" y="2582310"/>
            <a:ext cx="2466805" cy="8014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AMP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13B975B-E048-8937-C9DE-BBE46D1A5956}"/>
              </a:ext>
            </a:extLst>
          </p:cNvPr>
          <p:cNvCxnSpPr>
            <a:cxnSpLocks/>
          </p:cNvCxnSpPr>
          <p:nvPr/>
        </p:nvCxnSpPr>
        <p:spPr>
          <a:xfrm flipH="1">
            <a:off x="3861385" y="2802472"/>
            <a:ext cx="3620308" cy="0"/>
          </a:xfrm>
          <a:prstGeom prst="line">
            <a:avLst/>
          </a:prstGeom>
          <a:ln w="95250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5BE8F17-89EC-7E27-3B91-0E2298B01D89}"/>
              </a:ext>
            </a:extLst>
          </p:cNvPr>
          <p:cNvCxnSpPr>
            <a:cxnSpLocks/>
          </p:cNvCxnSpPr>
          <p:nvPr/>
        </p:nvCxnSpPr>
        <p:spPr>
          <a:xfrm flipH="1">
            <a:off x="3861385" y="3176266"/>
            <a:ext cx="2248685" cy="0"/>
          </a:xfrm>
          <a:prstGeom prst="line">
            <a:avLst/>
          </a:prstGeom>
          <a:ln w="95250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2C5355F-16A5-9D5F-6E91-66CC2DBE6935}"/>
              </a:ext>
            </a:extLst>
          </p:cNvPr>
          <p:cNvCxnSpPr>
            <a:cxnSpLocks/>
          </p:cNvCxnSpPr>
          <p:nvPr/>
        </p:nvCxnSpPr>
        <p:spPr>
          <a:xfrm flipV="1">
            <a:off x="8724012" y="3402261"/>
            <a:ext cx="0" cy="1345567"/>
          </a:xfrm>
          <a:prstGeom prst="line">
            <a:avLst/>
          </a:prstGeom>
          <a:ln w="95250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FBCEC84-D889-5254-D90A-B2334D5AFF6A}"/>
              </a:ext>
            </a:extLst>
          </p:cNvPr>
          <p:cNvSpPr txBox="1"/>
          <p:nvPr/>
        </p:nvSpPr>
        <p:spPr>
          <a:xfrm>
            <a:off x="5630958" y="3901709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RX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91DA80B-F67A-EB27-FCD6-489C0BD7EAB6}"/>
              </a:ext>
            </a:extLst>
          </p:cNvPr>
          <p:cNvSpPr/>
          <p:nvPr/>
        </p:nvSpPr>
        <p:spPr>
          <a:xfrm>
            <a:off x="8062109" y="5461424"/>
            <a:ext cx="469699" cy="8014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NO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CO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NC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7354E93-860F-9CEA-9DCB-C165B27DE934}"/>
              </a:ext>
            </a:extLst>
          </p:cNvPr>
          <p:cNvCxnSpPr>
            <a:cxnSpLocks/>
          </p:cNvCxnSpPr>
          <p:nvPr/>
        </p:nvCxnSpPr>
        <p:spPr>
          <a:xfrm flipH="1">
            <a:off x="8686941" y="4747828"/>
            <a:ext cx="1043918" cy="0"/>
          </a:xfrm>
          <a:prstGeom prst="line">
            <a:avLst/>
          </a:prstGeom>
          <a:ln w="95250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B59149C-4CA7-CBD9-8DCE-B56E6B60E273}"/>
              </a:ext>
            </a:extLst>
          </p:cNvPr>
          <p:cNvCxnSpPr>
            <a:cxnSpLocks/>
          </p:cNvCxnSpPr>
          <p:nvPr/>
        </p:nvCxnSpPr>
        <p:spPr>
          <a:xfrm flipV="1">
            <a:off x="6098823" y="3138166"/>
            <a:ext cx="0" cy="3124672"/>
          </a:xfrm>
          <a:prstGeom prst="line">
            <a:avLst/>
          </a:prstGeom>
          <a:ln w="95250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D6FC904F-FC98-B021-EFCF-FA4EAC352B18}"/>
              </a:ext>
            </a:extLst>
          </p:cNvPr>
          <p:cNvSpPr txBox="1"/>
          <p:nvPr/>
        </p:nvSpPr>
        <p:spPr>
          <a:xfrm>
            <a:off x="8762112" y="3901709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TX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BD51391-03B3-8095-ACEB-D0AADEF5DF98}"/>
              </a:ext>
            </a:extLst>
          </p:cNvPr>
          <p:cNvCxnSpPr>
            <a:cxnSpLocks/>
          </p:cNvCxnSpPr>
          <p:nvPr/>
        </p:nvCxnSpPr>
        <p:spPr>
          <a:xfrm flipH="1">
            <a:off x="7394219" y="6029705"/>
            <a:ext cx="667890" cy="0"/>
          </a:xfrm>
          <a:prstGeom prst="line">
            <a:avLst/>
          </a:prstGeom>
          <a:ln w="95250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E04D0AFF-53B8-6180-FCCF-176DB76611F8}"/>
              </a:ext>
            </a:extLst>
          </p:cNvPr>
          <p:cNvSpPr txBox="1"/>
          <p:nvPr/>
        </p:nvSpPr>
        <p:spPr>
          <a:xfrm>
            <a:off x="7965200" y="4965148"/>
            <a:ext cx="663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Coax</a:t>
            </a:r>
          </a:p>
          <a:p>
            <a:pPr algn="ctr"/>
            <a:r>
              <a:rPr lang="en-US" sz="1400" dirty="0"/>
              <a:t>Switch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6D3F879-7463-26CE-AD97-FB0CDFCAE008}"/>
              </a:ext>
            </a:extLst>
          </p:cNvPr>
          <p:cNvCxnSpPr>
            <a:cxnSpLocks/>
          </p:cNvCxnSpPr>
          <p:nvPr/>
        </p:nvCxnSpPr>
        <p:spPr>
          <a:xfrm flipH="1">
            <a:off x="8524915" y="5862131"/>
            <a:ext cx="1205944" cy="0"/>
          </a:xfrm>
          <a:prstGeom prst="line">
            <a:avLst/>
          </a:prstGeom>
          <a:ln w="95250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6948A44-3DC6-85DD-78CA-458824AA447D}"/>
              </a:ext>
            </a:extLst>
          </p:cNvPr>
          <p:cNvGrpSpPr/>
          <p:nvPr/>
        </p:nvGrpSpPr>
        <p:grpSpPr>
          <a:xfrm>
            <a:off x="9572654" y="4335036"/>
            <a:ext cx="1424518" cy="2098163"/>
            <a:chOff x="8650619" y="2855568"/>
            <a:chExt cx="1424518" cy="1315984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D8CAB1D-6CC1-CBE2-EC69-1901CF6EBD1E}"/>
                </a:ext>
              </a:extLst>
            </p:cNvPr>
            <p:cNvSpPr/>
            <p:nvPr/>
          </p:nvSpPr>
          <p:spPr>
            <a:xfrm>
              <a:off x="8650619" y="2855569"/>
              <a:ext cx="1219669" cy="13159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5121CB93-88AE-08A3-FB1B-5992288386D2}"/>
                </a:ext>
              </a:extLst>
            </p:cNvPr>
            <p:cNvSpPr/>
            <p:nvPr/>
          </p:nvSpPr>
          <p:spPr>
            <a:xfrm>
              <a:off x="8855468" y="2855568"/>
              <a:ext cx="1219669" cy="13159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F36002D-CFD1-3B3D-8B62-4EE3C7BFB77B}"/>
              </a:ext>
            </a:extLst>
          </p:cNvPr>
          <p:cNvGrpSpPr/>
          <p:nvPr/>
        </p:nvGrpSpPr>
        <p:grpSpPr>
          <a:xfrm rot="10800000">
            <a:off x="7748629" y="5527738"/>
            <a:ext cx="313480" cy="297153"/>
            <a:chOff x="2163014" y="3997703"/>
            <a:chExt cx="459570" cy="435634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02E1B7C-63F1-3455-03A4-0B3215B94A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63014" y="4217075"/>
              <a:ext cx="437682" cy="0"/>
            </a:xfrm>
            <a:prstGeom prst="line">
              <a:avLst/>
            </a:prstGeom>
            <a:ln w="952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039031B-D4B7-DA72-BF93-E056E1D898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78083" y="3997984"/>
              <a:ext cx="0" cy="435353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BE8204D-333A-D956-BFB2-933494056F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4858" y="3997703"/>
              <a:ext cx="0" cy="435353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CCD8669-4296-3FF3-B8E1-F8E1A0C5BC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08720" y="3997984"/>
              <a:ext cx="0" cy="435353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CE1AE71-3575-186B-FC21-D03F452B8E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22584" y="3997984"/>
              <a:ext cx="0" cy="435353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806EA31-9D77-337B-0B39-90A231A846EA}"/>
              </a:ext>
            </a:extLst>
          </p:cNvPr>
          <p:cNvCxnSpPr>
            <a:cxnSpLocks/>
          </p:cNvCxnSpPr>
          <p:nvPr/>
        </p:nvCxnSpPr>
        <p:spPr>
          <a:xfrm flipH="1">
            <a:off x="6098823" y="6227444"/>
            <a:ext cx="667890" cy="0"/>
          </a:xfrm>
          <a:prstGeom prst="line">
            <a:avLst/>
          </a:prstGeom>
          <a:ln w="95250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85AE424D-6BE6-88DE-B370-D647F0953439}"/>
              </a:ext>
            </a:extLst>
          </p:cNvPr>
          <p:cNvSpPr/>
          <p:nvPr/>
        </p:nvSpPr>
        <p:spPr>
          <a:xfrm>
            <a:off x="6452869" y="5844865"/>
            <a:ext cx="1009148" cy="8014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LNA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B7AFB63-A1F6-4B67-24AB-D7DEF52DA932}"/>
              </a:ext>
            </a:extLst>
          </p:cNvPr>
          <p:cNvSpPr txBox="1"/>
          <p:nvPr/>
        </p:nvSpPr>
        <p:spPr>
          <a:xfrm>
            <a:off x="4026823" y="3199058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RX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2B6B2C9-C49D-F62A-919D-8759C386170B}"/>
              </a:ext>
            </a:extLst>
          </p:cNvPr>
          <p:cNvSpPr txBox="1"/>
          <p:nvPr/>
        </p:nvSpPr>
        <p:spPr>
          <a:xfrm>
            <a:off x="4012308" y="2397644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TX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471275A3-7FAA-1F3A-1F57-DF720A2A60F7}"/>
              </a:ext>
            </a:extLst>
          </p:cNvPr>
          <p:cNvSpPr/>
          <p:nvPr/>
        </p:nvSpPr>
        <p:spPr>
          <a:xfrm>
            <a:off x="1394579" y="1419138"/>
            <a:ext cx="2466805" cy="8014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Transceiver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9FC5212-F48A-0809-C59D-921F2946E7B2}"/>
              </a:ext>
            </a:extLst>
          </p:cNvPr>
          <p:cNvCxnSpPr>
            <a:cxnSpLocks/>
            <a:stCxn id="41" idx="0"/>
            <a:endCxn id="67" idx="2"/>
          </p:cNvCxnSpPr>
          <p:nvPr/>
        </p:nvCxnSpPr>
        <p:spPr>
          <a:xfrm flipH="1" flipV="1">
            <a:off x="2627982" y="2220552"/>
            <a:ext cx="1" cy="361758"/>
          </a:xfrm>
          <a:prstGeom prst="line">
            <a:avLst/>
          </a:prstGeom>
          <a:ln w="95250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8916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DA6127-13CD-A116-2654-DB1FCF95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23CM EME PORTABLE</a:t>
            </a:r>
          </a:p>
        </p:txBody>
      </p:sp>
      <p:pic>
        <p:nvPicPr>
          <p:cNvPr id="4" name="Picture 3" descr="A picture containing text, indoor, electronics&#10;&#10;Description automatically generated">
            <a:extLst>
              <a:ext uri="{FF2B5EF4-FFF2-40B4-BE49-F238E27FC236}">
                <a16:creationId xmlns:a16="http://schemas.microsoft.com/office/drawing/2014/main" id="{CE00DC71-FAA9-D27B-8B9D-C37E66DE5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A991E3-9ABF-FAFB-F51C-A51AE7A4A368}"/>
              </a:ext>
            </a:extLst>
          </p:cNvPr>
          <p:cNvSpPr txBox="1"/>
          <p:nvPr/>
        </p:nvSpPr>
        <p:spPr>
          <a:xfrm>
            <a:off x="838200" y="1503577"/>
            <a:ext cx="60950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2.4M Dish Antenna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Rotator using an astronomy GOTO mount.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25W Transverter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Missing amp!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934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DA6127-13CD-A116-2654-DB1FCF95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23CM EME PORTABLE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A991E3-9ABF-FAFB-F51C-A51AE7A4A368}"/>
              </a:ext>
            </a:extLst>
          </p:cNvPr>
          <p:cNvSpPr txBox="1"/>
          <p:nvPr/>
        </p:nvSpPr>
        <p:spPr>
          <a:xfrm>
            <a:off x="838200" y="1503577"/>
            <a:ext cx="60950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2.4M Dish Antenna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Rotator using an astronomy GOTO mount.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10W Transceiver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Missing amp!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A group of cars parked on the side of a road&#10;&#10;Description automatically generated with low confidence">
            <a:extLst>
              <a:ext uri="{FF2B5EF4-FFF2-40B4-BE49-F238E27FC236}">
                <a16:creationId xmlns:a16="http://schemas.microsoft.com/office/drawing/2014/main" id="{C4CCBE8C-A5A7-6E7E-A65F-D496A5636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20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DA6127-13CD-A116-2654-DB1FCF95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Considerations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A991E3-9ABF-FAFB-F51C-A51AE7A4A368}"/>
              </a:ext>
            </a:extLst>
          </p:cNvPr>
          <p:cNvSpPr txBox="1"/>
          <p:nvPr/>
        </p:nvSpPr>
        <p:spPr>
          <a:xfrm>
            <a:off x="838200" y="1503577"/>
            <a:ext cx="105156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Reuse a satellite TV dish antenna. Just add a patch feed for 23CM.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Receive is easy and can be accomplished with an LNA and SDR at the Antenna patch feed, although need to consider doppler control.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LMR-240 for receive after LNA to transceiver.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LMR-400/600 from Amp to Patch Feed Transmit.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Transceiver/Transverter Time is Critical. GPSDO 10Mhz reference. For the </a:t>
            </a:r>
            <a:r>
              <a:rPr lang="en-US" dirty="0" err="1"/>
              <a:t>Icom</a:t>
            </a:r>
            <a:r>
              <a:rPr lang="en-US" dirty="0"/>
              <a:t> IC-9700, the Leo Bodnar reference mod is required together with a mini GPSDO time source set at 49.152MHz.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http://www.leobodnar.com/shop/index.php?main_page=product_info&amp;cPath=107&amp;products_id=352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Euro/UK dollar is good against the US Dollar. Many components including Amps are cheaper sourced from Europe.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250W Amp: </a:t>
            </a:r>
            <a:r>
              <a:rPr lang="en-US" dirty="0">
                <a:hlinkClick r:id="rId3"/>
              </a:rPr>
              <a:t>https://thedxshop.com/product/linear-amp-gemini-23-1296mhz-200w-solid-state-linear-amplifier/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Sequencer: </a:t>
            </a:r>
            <a:r>
              <a:rPr lang="en-US" dirty="0">
                <a:hlinkClick r:id="rId4"/>
              </a:rPr>
              <a:t>https://www.qskllc.com/uski-5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PTT Buffer for IC-9700: </a:t>
            </a:r>
            <a:r>
              <a:rPr lang="en-US" dirty="0">
                <a:hlinkClick r:id="rId5"/>
              </a:rPr>
              <a:t>https://thedxshop.com/product/ptt-multiplier-for-icom-ic-9700/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Coax Switches: </a:t>
            </a:r>
            <a:r>
              <a:rPr lang="en-US" dirty="0">
                <a:hlinkClick r:id="rId6"/>
              </a:rPr>
              <a:t>https://radiall-files.s3.amazonaws.com/tds/ramses/R570012000.pdf</a:t>
            </a:r>
            <a:r>
              <a:rPr lang="en-US" dirty="0"/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Coax: </a:t>
            </a:r>
            <a:r>
              <a:rPr lang="en-US" dirty="0">
                <a:hlinkClick r:id="rId7"/>
              </a:rPr>
              <a:t>https://abrind.com/shop/cable-builder/amateur-radio-coax-builder/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311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DA6127-13CD-A116-2654-DB1FCF95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OPERATIONS… Q65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4BDE64-AC5B-6197-FCDC-CEA2F5EEA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16" y="2703906"/>
            <a:ext cx="5013735" cy="40337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1F6A5A-18D3-4762-2607-4176B2A62A6F}"/>
              </a:ext>
            </a:extLst>
          </p:cNvPr>
          <p:cNvSpPr txBox="1"/>
          <p:nvPr/>
        </p:nvSpPr>
        <p:spPr>
          <a:xfrm>
            <a:off x="838200" y="1503577"/>
            <a:ext cx="6095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.65 but also .70 onwards to .100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T/R 30S – </a:t>
            </a:r>
            <a:r>
              <a:rPr lang="en-US" dirty="0" err="1"/>
              <a:t>Submode</a:t>
            </a:r>
            <a:r>
              <a:rPr lang="en-US" dirty="0"/>
              <a:t> 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T/R 60S – </a:t>
            </a:r>
            <a:r>
              <a:rPr lang="en-US" dirty="0" err="1"/>
              <a:t>Submode</a:t>
            </a:r>
            <a:r>
              <a:rPr lang="en-US" dirty="0"/>
              <a:t>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T/R 120S – </a:t>
            </a:r>
            <a:r>
              <a:rPr lang="en-US" dirty="0" err="1"/>
              <a:t>Submode</a:t>
            </a:r>
            <a:r>
              <a:rPr lang="en-US" dirty="0"/>
              <a:t> D</a:t>
            </a: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71A347E4-1A7C-5057-5F2F-044867EA1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485" y="2703906"/>
            <a:ext cx="5378371" cy="403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72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DA6127-13CD-A116-2654-DB1FCF95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COORDINATION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1F6A5A-18D3-4762-2607-4176B2A62A6F}"/>
              </a:ext>
            </a:extLst>
          </p:cNvPr>
          <p:cNvSpPr txBox="1"/>
          <p:nvPr/>
        </p:nvSpPr>
        <p:spPr>
          <a:xfrm>
            <a:off x="838200" y="1503577"/>
            <a:ext cx="6095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https://logger.hb9q.ch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89469E4-0E41-5296-1D8D-DD963B9F3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65460"/>
            <a:ext cx="11016814" cy="499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9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DA6127-13CD-A116-2654-DB1FCF95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COORDINATION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1F6A5A-18D3-4762-2607-4176B2A62A6F}"/>
              </a:ext>
            </a:extLst>
          </p:cNvPr>
          <p:cNvSpPr txBox="1"/>
          <p:nvPr/>
        </p:nvSpPr>
        <p:spPr>
          <a:xfrm>
            <a:off x="838200" y="1503577"/>
            <a:ext cx="6095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https://logger.hb9q.ch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E4B10A46-5D94-C5AA-0A7C-DF1EFD60E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90" y="2015400"/>
            <a:ext cx="11779010" cy="484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20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DA6127-13CD-A116-2654-DB1FCF95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COORDINATION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1F6A5A-18D3-4762-2607-4176B2A62A6F}"/>
              </a:ext>
            </a:extLst>
          </p:cNvPr>
          <p:cNvSpPr txBox="1"/>
          <p:nvPr/>
        </p:nvSpPr>
        <p:spPr>
          <a:xfrm>
            <a:off x="838200" y="1503577"/>
            <a:ext cx="6095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Slack VHF Chat</a:t>
            </a: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03813CB-2C91-6BB2-9CBA-6AF328C6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85" y="1946997"/>
            <a:ext cx="5949387" cy="4545878"/>
          </a:xfrm>
          <a:prstGeom prst="rect">
            <a:avLst/>
          </a:prstGeom>
        </p:spPr>
      </p:pic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81F8D59-D179-D2B5-36C4-E59DDC9CE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045" y="757619"/>
            <a:ext cx="5054195" cy="573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05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DA6127-13CD-A116-2654-DB1FCF95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Futures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0B9D2F13-F67B-2A94-DF89-E8B40E875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340473"/>
            <a:ext cx="9377123" cy="515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63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DA6127-13CD-A116-2654-DB1FCF95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BIO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8F642-B276-74B3-7D72-685ADE6D5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2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2C2BAA-5A93-B468-67B2-85E95C8F3317}"/>
              </a:ext>
            </a:extLst>
          </p:cNvPr>
          <p:cNvSpPr txBox="1"/>
          <p:nvPr/>
        </p:nvSpPr>
        <p:spPr>
          <a:xfrm>
            <a:off x="838201" y="1690688"/>
            <a:ext cx="1051560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Interest in </a:t>
            </a:r>
            <a:r>
              <a:rPr lang="en-US" dirty="0" err="1"/>
              <a:t>ShortWave</a:t>
            </a:r>
            <a:r>
              <a:rPr lang="en-US" dirty="0"/>
              <a:t> Listening (SWL) since 5 years old. Friends father an Amateur operator Christchurch, New Zealand. Member of “Radio Club” Hillmorton High, Christchurch New Zealand.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SWL Listener for most of my life.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IT Infrastructure Specialist -&gt; Networking, Storage, &amp; Compute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Purchased a </a:t>
            </a:r>
            <a:r>
              <a:rPr lang="en-US" dirty="0" err="1"/>
              <a:t>Nooelec</a:t>
            </a:r>
            <a:r>
              <a:rPr lang="en-US" dirty="0"/>
              <a:t> Dongle… The most expensive $25 I have ever purchased!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Licensed as a Technician and first transceiver was HF. First QSO was 40M CW -&gt; KN6AFP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Upgraded to General/Extra -&gt; NA6US -&gt; AB6A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Station equipment includes Flex Radio and ICOM HF/VHF/UHF/SHF.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Interests are HF </a:t>
            </a:r>
            <a:r>
              <a:rPr lang="en-US" dirty="0" err="1"/>
              <a:t>DX’ing</a:t>
            </a:r>
            <a:r>
              <a:rPr lang="en-US" dirty="0"/>
              <a:t>, Balloons, Portable Satellite Operations, Battleships (NI6BB), and EME.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Astronomy Mounts for Amateur Radio Satellite Tracking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https://www.beyondcli.com/ham/satellite-tracking-using-astronomy-goto-mount/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677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DA6127-13CD-A116-2654-DB1FCF95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Additional Info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1F6A5A-18D3-4762-2607-4176B2A62A6F}"/>
              </a:ext>
            </a:extLst>
          </p:cNvPr>
          <p:cNvSpPr txBox="1"/>
          <p:nvPr/>
        </p:nvSpPr>
        <p:spPr>
          <a:xfrm>
            <a:off x="838200" y="1503577"/>
            <a:ext cx="110605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EME Echo Doppler Spreading and Lunar </a:t>
            </a:r>
            <a:r>
              <a:rPr lang="en-US" dirty="0" err="1"/>
              <a:t>Libration</a:t>
            </a:r>
            <a:r>
              <a:rPr lang="en-US" dirty="0"/>
              <a:t> - </a:t>
            </a:r>
            <a:r>
              <a:rPr lang="en-US" dirty="0">
                <a:hlinkClick r:id="rId2"/>
              </a:rPr>
              <a:t>http://www.bobatkins.com/radio/doppler_broadining_libration.html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Quick setup check for Q65 on 1296 EME - </a:t>
            </a:r>
            <a:r>
              <a:rPr lang="en-US" dirty="0">
                <a:hlinkClick r:id="rId3"/>
              </a:rPr>
              <a:t>http://www.bobatkins.com/radio/Q65_1296_setup.html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Q65 - Choice of mode for 1296 EME - </a:t>
            </a:r>
            <a:r>
              <a:rPr lang="en-US" dirty="0">
                <a:hlinkClick r:id="rId4"/>
              </a:rPr>
              <a:t>http://www.bobatkins.com/radio/q65_mode_selection.html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Measurement of Sun Noise - </a:t>
            </a:r>
            <a:r>
              <a:rPr lang="en-US" dirty="0">
                <a:hlinkClick r:id="rId5"/>
              </a:rPr>
              <a:t>https://www.bobatkins.com/radio/sun_noise_measurement.html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Portable Dish Antennas - </a:t>
            </a:r>
            <a:r>
              <a:rPr lang="en-US" dirty="0">
                <a:hlinkClick r:id="rId6"/>
              </a:rPr>
              <a:t>https://sub-lunar.com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 Portable Dish Antennas -  </a:t>
            </a:r>
            <a:r>
              <a:rPr lang="en-US" dirty="0">
                <a:hlinkClick r:id="rId7"/>
              </a:rPr>
              <a:t>https://www.rfhamdesign.com/products/parabolicdishkit/19meterdishkit/index.php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285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7200" y="1615736"/>
            <a:ext cx="4179570" cy="1524735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FFC60-19C3-4901-93F7-7AAF4C09F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2004161"/>
          </a:xfrm>
        </p:spPr>
        <p:txBody>
          <a:bodyPr>
            <a:normAutofit/>
          </a:bodyPr>
          <a:lstStyle/>
          <a:p>
            <a:r>
              <a:rPr lang="en-US" dirty="0"/>
              <a:t>Dwayne Sinclair</a:t>
            </a:r>
          </a:p>
          <a:p>
            <a:r>
              <a:rPr lang="en-US" dirty="0"/>
              <a:t>(310) 849-2036</a:t>
            </a:r>
          </a:p>
          <a:p>
            <a:r>
              <a:rPr lang="en-US" dirty="0"/>
              <a:t>ab6a.us@gmail.com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CFF82-B70F-4971-9182-7C3AEA3CF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493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899C5078-D438-EA9C-0143-69438E027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l"/>
            <a:r>
              <a:rPr lang="en-US" dirty="0"/>
              <a:t>YouTube - Curious mark and the Stanford dish</a:t>
            </a:r>
            <a:br>
              <a:rPr lang="en-US" dirty="0"/>
            </a:b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5EC960-6831-1B99-5375-5E8C632A645A}"/>
              </a:ext>
            </a:extLst>
          </p:cNvPr>
          <p:cNvSpPr txBox="1"/>
          <p:nvPr/>
        </p:nvSpPr>
        <p:spPr>
          <a:xfrm>
            <a:off x="1856472" y="3236495"/>
            <a:ext cx="84790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https://www.youtube.com/</a:t>
            </a:r>
            <a:r>
              <a:rPr lang="en-US" sz="2800" dirty="0" err="1"/>
              <a:t>watch?v</a:t>
            </a:r>
            <a:r>
              <a:rPr lang="en-US" sz="2800" dirty="0"/>
              <a:t>=Zj3ZuphVxsE</a:t>
            </a:r>
          </a:p>
        </p:txBody>
      </p:sp>
    </p:spTree>
    <p:extLst>
      <p:ext uri="{BB962C8B-B14F-4D97-AF65-F5344CB8AC3E}">
        <p14:creationId xmlns:p14="http://schemas.microsoft.com/office/powerpoint/2010/main" val="1632671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DA6127-13CD-A116-2654-DB1FCF95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THE JOURNEY to EME on 24GHz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8F642-B276-74B3-7D72-685ADE6D5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2C2BAA-5A93-B468-67B2-85E95C8F3317}"/>
              </a:ext>
            </a:extLst>
          </p:cNvPr>
          <p:cNvSpPr txBox="1"/>
          <p:nvPr/>
        </p:nvSpPr>
        <p:spPr>
          <a:xfrm>
            <a:off x="838201" y="1690688"/>
            <a:ext cx="105156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https://www.arrl.org/files/file/Technology/tis/info/pdf/0210028.pdf</a:t>
            </a:r>
            <a:endParaRPr lang="en-US" dirty="0"/>
          </a:p>
          <a:p>
            <a:endParaRPr lang="en-US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A84d+IAGLMB+Times"/>
              </a:rPr>
              <a:t>July 21, 1960 made the first-ever amateur EME QSO between W1BU and W6HB on 1296MHz.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A84d+IAGLMB+Times"/>
              </a:rPr>
              <a:t>The first 144 MHz EME QSO was made on April 11, 1964 between W6DNG and OH1NL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A84d+IAGLMB+Times"/>
              </a:rPr>
              <a:t>W1BU making the first 432 MHz EME contact with KH6UK on May 20 in 1964.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A84d+IAGLMB+Times"/>
              </a:rPr>
              <a:t>It was not until after many years of work that the first 2304 MHz EME QSO took place between W4HHK and W3GKP on October 19, 1970.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A84d+IAGLMB+Times"/>
              </a:rPr>
              <a:t>The first 220 MHz EME con- tact took place on March 15, 1970 between W7CNK and WB6NMT (now KG6UH).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A84d+IAGLMB+Times"/>
              </a:rPr>
              <a:t>A couple of years later the team of W5WAX (now K5SW) and K5WVX (now K5CM) worked the team of WA5HNK and W5SXD on 6 meter EME. Their contact took place on July 30, 1972.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A84d+IAGLMB+Times"/>
              </a:rPr>
              <a:t>The first 902 MHz EME contact took place on January 22, 1988 between K5JL and WA5ETV.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962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DA6127-13CD-A116-2654-DB1FCF95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2M EME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8F642-B276-74B3-7D72-685ADE6D5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2C2BAA-5A93-B468-67B2-85E95C8F3317}"/>
              </a:ext>
            </a:extLst>
          </p:cNvPr>
          <p:cNvSpPr txBox="1"/>
          <p:nvPr/>
        </p:nvSpPr>
        <p:spPr>
          <a:xfrm>
            <a:off x="838200" y="1503577"/>
            <a:ext cx="60950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https://stationproject.blog/2019/10/21/eme-part1-goals-station-design/</a:t>
            </a:r>
            <a:endParaRPr lang="en-US" dirty="0"/>
          </a:p>
          <a:p>
            <a:endParaRPr lang="en-US" dirty="0"/>
          </a:p>
          <a:p>
            <a:r>
              <a:rPr lang="en-US" dirty="0"/>
              <a:t>Major Hardware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phased antenna array.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Rotator.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1500W 2M Amplifier.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Real Estate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2D97DEA-BC6E-84D8-A765-BAE4117AB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152" y="0"/>
            <a:ext cx="5140848" cy="685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783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DA6127-13CD-A116-2654-DB1FCF95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23CM EME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8F642-B276-74B3-7D72-685ADE6D5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2C2BAA-5A93-B468-67B2-85E95C8F3317}"/>
              </a:ext>
            </a:extLst>
          </p:cNvPr>
          <p:cNvSpPr txBox="1"/>
          <p:nvPr/>
        </p:nvSpPr>
        <p:spPr>
          <a:xfrm>
            <a:off x="838200" y="1503577"/>
            <a:ext cx="609503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http://www.parelectronics.com/earth-moon-earth.php</a:t>
            </a:r>
            <a:endParaRPr lang="en-US" dirty="0"/>
          </a:p>
          <a:p>
            <a:endParaRPr lang="en-US" dirty="0"/>
          </a:p>
          <a:p>
            <a:r>
              <a:rPr lang="en-US" dirty="0"/>
              <a:t>Main Hardware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1.8M-5M Dish Antenna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Rotator, although manual pointing can work for small dishes.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200W-600W 23CM Amplifier.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91923E-BB30-2628-D632-426B2117C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46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DA6127-13CD-A116-2654-DB1FCF95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23CM EME PORTABLE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8F642-B276-74B3-7D72-685ADE6D5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91AF30-0BA3-B710-A6A0-51A06125DBDC}"/>
              </a:ext>
            </a:extLst>
          </p:cNvPr>
          <p:cNvSpPr txBox="1"/>
          <p:nvPr/>
        </p:nvSpPr>
        <p:spPr>
          <a:xfrm>
            <a:off x="838200" y="1321356"/>
            <a:ext cx="609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perfect portable operation vehicle…</a:t>
            </a:r>
          </a:p>
        </p:txBody>
      </p:sp>
    </p:spTree>
    <p:extLst>
      <p:ext uri="{BB962C8B-B14F-4D97-AF65-F5344CB8AC3E}">
        <p14:creationId xmlns:p14="http://schemas.microsoft.com/office/powerpoint/2010/main" val="1282617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DA6127-13CD-A116-2654-DB1FCF95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23CM EME PORTABLE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8F642-B276-74B3-7D72-685ADE6D5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8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585283-3617-A71F-FC1B-71A812B87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329" y="0"/>
            <a:ext cx="10359342" cy="686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095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69DF042-37C5-4E09-AA4C-AA66649C95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9EA23-F34E-486A-B8B2-0C3019266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/>
          <a:lstStyle/>
          <a:p>
            <a:r>
              <a:rPr lang="en-ZA" dirty="0"/>
              <a:t>Pitch Deck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/>
          <a:p>
            <a:fld id="{19B51A1E-902D-48AF-9020-955120F399B6}" type="slidenum">
              <a:rPr lang="en-ZA" smtClean="0"/>
              <a:pPr/>
              <a:t>9</a:t>
            </a:fld>
            <a:endParaRPr lang="en-Z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D407EE-D45D-1A96-F3AB-28D97B3C7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37" y="-1277193"/>
            <a:ext cx="10846925" cy="813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494996"/>
      </p:ext>
    </p:extLst>
  </p:cSld>
  <p:clrMapOvr>
    <a:masterClrMapping/>
  </p:clrMapOvr>
</p:sld>
</file>

<file path=ppt/theme/theme1.xml><?xml version="1.0" encoding="utf-8"?>
<a:theme xmlns:a="http://schemas.openxmlformats.org/drawingml/2006/main" name="Monoline">
  <a:themeElements>
    <a:clrScheme name="Custom 16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BF4EF"/>
      </a:accent1>
      <a:accent2>
        <a:srgbClr val="F7F6F3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nimalist light pitch_tm56180624_Win32_LW_SL_v3" id="{5A4404DB-4ECC-4373-8C35-B428B8CCB737}" vid="{DB02F28E-0C23-47F0-A348-62748A79E20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F97B18F-50BC-4F30-8373-93489E845F8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64CF2EF3-001F-4BE9-81B3-86ECBBF942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2BC90D6-94CF-42F7-AAC4-9CF6824C54D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Monoline</Template>
  <TotalTime>976</TotalTime>
  <Words>962</Words>
  <Application>Microsoft Macintosh PowerPoint</Application>
  <PresentationFormat>Widescreen</PresentationFormat>
  <Paragraphs>150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A84d+IAGLMB+Times</vt:lpstr>
      <vt:lpstr>Arial</vt:lpstr>
      <vt:lpstr>Calibri</vt:lpstr>
      <vt:lpstr>Tenorite</vt:lpstr>
      <vt:lpstr>Monoline</vt:lpstr>
      <vt:lpstr>Earth-Moon-Earth</vt:lpstr>
      <vt:lpstr>BIO</vt:lpstr>
      <vt:lpstr>YouTube - Curious mark and the Stanford dish </vt:lpstr>
      <vt:lpstr>THE JOURNEY to EME on 24GHz</vt:lpstr>
      <vt:lpstr>2M EME</vt:lpstr>
      <vt:lpstr>23CM EME</vt:lpstr>
      <vt:lpstr>23CM EME PORTABLE</vt:lpstr>
      <vt:lpstr>23CM EME PORTABLE</vt:lpstr>
      <vt:lpstr>PowerPoint Presentation</vt:lpstr>
      <vt:lpstr>23CM EME PORTABLE</vt:lpstr>
      <vt:lpstr>23CM EME PORTABLE</vt:lpstr>
      <vt:lpstr>23CM EME PORTABLE</vt:lpstr>
      <vt:lpstr>23CM EME PORTABLE</vt:lpstr>
      <vt:lpstr>Considerations</vt:lpstr>
      <vt:lpstr>OPERATIONS… Q65</vt:lpstr>
      <vt:lpstr>COORDINATION</vt:lpstr>
      <vt:lpstr>COORDINATION</vt:lpstr>
      <vt:lpstr>COORDINATION</vt:lpstr>
      <vt:lpstr>Futures</vt:lpstr>
      <vt:lpstr>Additional Info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Earth-Moon-Earth</dc:title>
  <dc:creator>Dwayne Sinclair</dc:creator>
  <cp:lastModifiedBy>Dwayne Sinclair</cp:lastModifiedBy>
  <cp:revision>5</cp:revision>
  <dcterms:created xsi:type="dcterms:W3CDTF">2023-02-21T03:55:36Z</dcterms:created>
  <dcterms:modified xsi:type="dcterms:W3CDTF">2023-02-21T21:58:37Z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